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64" r:id="rId6"/>
    <p:sldId id="265" r:id="rId7"/>
    <p:sldId id="266" r:id="rId8"/>
    <p:sldId id="268" r:id="rId9"/>
    <p:sldId id="267" r:id="rId10"/>
    <p:sldId id="270" r:id="rId11"/>
    <p:sldId id="272" r:id="rId12"/>
    <p:sldId id="269" r:id="rId13"/>
    <p:sldId id="271" r:id="rId14"/>
    <p:sldId id="262" r:id="rId15"/>
    <p:sldId id="257" r:id="rId16"/>
    <p:sldId id="260" r:id="rId17"/>
    <p:sldId id="273" r:id="rId18"/>
    <p:sldId id="274" r:id="rId19"/>
    <p:sldId id="258" r:id="rId20"/>
    <p:sldId id="282" r:id="rId21"/>
    <p:sldId id="281" r:id="rId22"/>
    <p:sldId id="275" r:id="rId23"/>
    <p:sldId id="276" r:id="rId24"/>
    <p:sldId id="259" r:id="rId25"/>
    <p:sldId id="277" r:id="rId26"/>
    <p:sldId id="279" r:id="rId27"/>
    <p:sldId id="278" r:id="rId28"/>
    <p:sldId id="280" r:id="rId29"/>
    <p:sldId id="261" r:id="rId30"/>
    <p:sldId id="263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A3524-5EA0-4056-9A15-A21D62679498}" v="4" vWet="16" dt="2022-08-14T19:05:46.570"/>
    <p1510:client id="{851F7BBB-63C7-4E10-B2F2-9F7D61B3AA99}" v="4" dt="2022-09-12T23:28:13.647"/>
    <p1510:client id="{99DDF857-8465-4CB4-A07F-107D4071CF2B}" v="4967" dt="2022-08-14T19:27:08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90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ED0B2-35AF-423D-A28C-A40063FAC7E3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E8808-263C-4F6F-B14D-D409EFF09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 Maugeri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7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7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6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7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9142-4C9B-2129-78CA-058149189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4D9D1-177E-2358-5F5C-F3F2218B0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BA845-7D83-A524-AF8E-B3276318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10CAB-0231-16C4-F014-331D4088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2ADD-F189-8A0C-1482-930E118B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0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459C-1E70-B66C-D893-281EC4F0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0C5A8-81B0-9222-F4CC-0C02F910E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93F72-5F69-644A-8C47-3A83376C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C852-DBB4-2DEF-5D58-18F0F8E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65826-E854-063A-7EB6-D1745F90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8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272001-881B-4113-0098-E999C7479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9FFA-6682-7B82-7B09-143A73882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43D78-5B5E-F51D-1AC9-C791A0A0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B547-8992-950B-9F10-D8D12657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255C5-2D1E-BFCC-1FD5-6FBCBAB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4DA9-9AD6-B143-A9E9-56612FD1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E61E-62A2-6958-3A8E-819A5A2A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907F-D7A9-D079-AA94-B577651B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4971-B551-9003-ABA3-BC90CCA3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CCC0-7B32-A53C-C8C2-AE524E96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A4B5-0E7D-552A-B85D-18B0CB8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1665B-6F74-25B4-8E18-9F0D7D15D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47EBF-38EC-792E-3BBD-ECA8809E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0E72-F21B-E7F1-3C33-452CBF24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B2D9-A8FB-F355-4838-155E515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1D0-E76E-F72C-68CE-0DFF6CC4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4BC2-EA0C-559C-79BB-EC0FF5D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0BA65-A916-9489-1B6D-9D4E7EE99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A32B-98A4-F47E-AD16-2BBFC534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6A06C-3911-9175-A337-3C1E56FC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6FA78-FAC1-A24A-53EE-ED05955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99E3-0B97-70E5-219B-0DF23173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54C4-F478-3677-8389-FA2A8464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FFB4-5543-1EBE-1E04-134B6BADD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22A5E-8839-E7A2-D70A-0E8BA3A46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BEB7E-38B8-816B-626C-9AFC09C66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261E8-F39B-D916-3AAE-6B68CB89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4553B-8CF0-D32F-9EDB-B820A43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E5B68-C7B5-A822-F102-FC012FD1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0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D83-6E1C-81E4-D196-B7D26D8A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C660C-4E1A-02D6-2540-3EBB9F14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EC69F-EB28-2F51-7424-3C2BC10D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A758B-431C-92DF-AEA4-FEDC574D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1602C-859E-EFAE-8938-B3705DFB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A0FAD-4D64-D030-99B7-44C0948F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1B7A-18F4-92B4-99E2-5EF10D73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5D17-B590-D3F9-A8DD-E817B9D1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D3F2-505E-689E-4D2B-93751E3B1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62502-74A3-C879-814F-FF356532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F3C34-A098-0802-6789-1198EFF6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89C4E-4BA8-A269-EC0D-E1820BD8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443C4-3B52-C990-038C-233BDCB5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68D8-62A2-38E8-03C8-D681A429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3E775-A292-836A-46D5-A741D76D1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09A33-8441-1D9A-A8D5-7F8FE678A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F756A-23D2-2B30-1D1C-6CE26DF2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BA1AD-8D49-69ED-AA30-FEDC13C7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22984-6BAD-C388-9206-C37C578C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5D8B-1CAA-5B78-3678-047B50BE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E566-069A-308A-F58B-DB5F1C4A3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DB9E-411D-786F-F5B0-660CF876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B51A-D5E6-412B-BA76-ECDB058BC7ED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E041-C694-8FB8-3EC1-92A54248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646D-F7AF-8B36-0813-39C0F7F35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iml/mushroom-classification?resource=download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ungikingdom.net/_Media/agaricus--abruptibulbus1066_med_hr.jpeg" TargetMode="External"/><Relationship Id="rId3" Type="http://schemas.openxmlformats.org/officeDocument/2006/relationships/hyperlink" Target="https://i0.wp.com/curejoy.com/wp-content/uploads/2017/02/Poisonous-Mushrooms-You-Should-Stay-Away-From.jpg?fit=1200%2C627&amp;ssl=1" TargetMode="External"/><Relationship Id="rId7" Type="http://schemas.openxmlformats.org/officeDocument/2006/relationships/hyperlink" Target="http://iucn.ekoo.se/assets/uploads/d3c7b-Lepiota-scaberula_SFWatershed_6-Dec-2014_NS.jpg" TargetMode="External"/><Relationship Id="rId2" Type="http://schemas.openxmlformats.org/officeDocument/2006/relationships/hyperlink" Target="https://candide.com/img/39f5dd34-6b60-4444-b419-d939d3b00c6a/cropped/600x4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ldfooduk.com/wp-content/uploads/2019/10/Cristata-9-1-720x540.jpg" TargetMode="External"/><Relationship Id="rId5" Type="http://schemas.openxmlformats.org/officeDocument/2006/relationships/hyperlink" Target="https://static3.bigstockphoto.com/0/0/2/large1500/200331292.jpg" TargetMode="External"/><Relationship Id="rId10" Type="http://schemas.openxmlformats.org/officeDocument/2006/relationships/hyperlink" Target="https://academic.oup.com/bioscience/article/49/6/440/229441" TargetMode="External"/><Relationship Id="rId4" Type="http://schemas.openxmlformats.org/officeDocument/2006/relationships/hyperlink" Target="http://urbanmushrooms.com/images/18.jpg" TargetMode="External"/><Relationship Id="rId9" Type="http://schemas.openxmlformats.org/officeDocument/2006/relationships/hyperlink" Target="https://upload.wikimedia.org/wikipedia/commons/5/5b/Lepiota_clypeolaria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9CE60-ED2C-0AE3-917B-9173B1DE2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2" y="643468"/>
            <a:ext cx="5962785" cy="2005948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r>
              <a:rPr lang="en-US" dirty="0">
                <a:latin typeface="STZhongsong" panose="020B0503020204020204" pitchFamily="2" charset="-122"/>
                <a:ea typeface="STZhongsong" panose="020B0503020204020204" pitchFamily="2" charset="-122"/>
              </a:rPr>
              <a:t>Group 4 IST 707</a:t>
            </a:r>
            <a:br>
              <a:rPr lang="en-US" sz="4400" dirty="0"/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Mushroom</a:t>
            </a:r>
            <a:b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Edibility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7B952-C021-9693-3904-D15DAB2F0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14" y="4653666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3200" b="1" i="1" dirty="0">
                <a:solidFill>
                  <a:srgbClr val="FF0000"/>
                </a:solidFill>
                <a:latin typeface="Congenial Black" panose="020B0604020202020204" pitchFamily="2" charset="0"/>
              </a:rPr>
              <a:t>Poisonous</a:t>
            </a:r>
            <a:r>
              <a:rPr lang="en-US" sz="3200" dirty="0"/>
              <a:t> or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eorgia Pro Black" panose="020B0604020202020204" pitchFamily="18" charset="0"/>
              </a:rPr>
              <a:t>Edible</a:t>
            </a:r>
            <a:r>
              <a:rPr lang="en-US" sz="3200" dirty="0"/>
              <a:t>? </a:t>
            </a: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9B0F0-E363-736C-39A8-0BB5DE5A1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7" r="1976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14E76-93A0-2996-06EB-3F4A85A7D6DB}"/>
              </a:ext>
            </a:extLst>
          </p:cNvPr>
          <p:cNvSpPr txBox="1"/>
          <p:nvPr/>
        </p:nvSpPr>
        <p:spPr>
          <a:xfrm>
            <a:off x="263382" y="2855495"/>
            <a:ext cx="49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Yu Sheng Lu , Jonathan Xiong, Joseph Maugeri</a:t>
            </a:r>
          </a:p>
        </p:txBody>
      </p:sp>
    </p:spTree>
    <p:extLst>
      <p:ext uri="{BB962C8B-B14F-4D97-AF65-F5344CB8AC3E}">
        <p14:creationId xmlns:p14="http://schemas.microsoft.com/office/powerpoint/2010/main" val="63506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Several stages in development of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i="1" dirty="0" err="1">
                <a:solidFill>
                  <a:schemeClr val="bg1"/>
                </a:solidFill>
              </a:rPr>
              <a:t>magnispora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shown right.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dirty="0">
                <a:solidFill>
                  <a:schemeClr val="bg1"/>
                </a:solidFill>
              </a:rPr>
              <a:t>have a partial veil, never forming a full veil</a:t>
            </a:r>
          </a:p>
          <a:p>
            <a:r>
              <a:rPr lang="en-US" dirty="0">
                <a:solidFill>
                  <a:schemeClr val="bg1"/>
                </a:solidFill>
              </a:rPr>
              <a:t>Grow in soils rich in carbonate and biomass litter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5BAD8-27BE-DEF4-9B4B-05D65768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15" y="1590425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63" y="365125"/>
            <a:ext cx="5386135" cy="1094707"/>
          </a:xfrm>
        </p:spPr>
        <p:txBody>
          <a:bodyPr>
            <a:normAutofit/>
          </a:bodyPr>
          <a:lstStyle/>
          <a:p>
            <a:r>
              <a:rPr lang="en-US" dirty="0"/>
              <a:t>Exploring </a:t>
            </a:r>
            <a:r>
              <a:rPr lang="en-US" i="1" dirty="0"/>
              <a:t>Agaricaceae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827A-A76C-81AB-ABCA-9649EBBEA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8" r="15326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588168"/>
            <a:ext cx="4840010" cy="4588795"/>
          </a:xfrm>
        </p:spPr>
        <p:txBody>
          <a:bodyPr>
            <a:normAutofit/>
          </a:bodyPr>
          <a:lstStyle/>
          <a:p>
            <a:r>
              <a:rPr lang="en-US" sz="2400" dirty="0"/>
              <a:t>Within both </a:t>
            </a:r>
            <a:r>
              <a:rPr lang="en-US" sz="2400" i="1" dirty="0"/>
              <a:t>Lepiota </a:t>
            </a:r>
            <a:r>
              <a:rPr lang="en-US" sz="2400" dirty="0"/>
              <a:t>and </a:t>
            </a:r>
            <a:r>
              <a:rPr lang="en-US" sz="2400" i="1" dirty="0"/>
              <a:t>Agaricus</a:t>
            </a:r>
            <a:r>
              <a:rPr lang="en-US" sz="2400" dirty="0"/>
              <a:t> genus, there are known mushrooms that are poisonous or edible. </a:t>
            </a:r>
          </a:p>
          <a:p>
            <a:r>
              <a:rPr lang="en-US" sz="2400" dirty="0"/>
              <a:t>If growing conditions, discrete physical features, spread, and spore print are known, Is it possible to separate this family of mushrooms into a </a:t>
            </a:r>
            <a:r>
              <a:rPr lang="en-US" sz="2400" i="1" dirty="0"/>
              <a:t>poisonous</a:t>
            </a:r>
            <a:r>
              <a:rPr lang="en-US" sz="2400" dirty="0"/>
              <a:t> or </a:t>
            </a:r>
            <a:r>
              <a:rPr lang="en-US" sz="2400" i="1" dirty="0"/>
              <a:t>edible </a:t>
            </a:r>
            <a:r>
              <a:rPr lang="en-US" sz="2400" dirty="0"/>
              <a:t>category?</a:t>
            </a:r>
          </a:p>
        </p:txBody>
      </p:sp>
    </p:spTree>
    <p:extLst>
      <p:ext uri="{BB962C8B-B14F-4D97-AF65-F5344CB8AC3E}">
        <p14:creationId xmlns:p14="http://schemas.microsoft.com/office/powerpoint/2010/main" val="97625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BA0E6-8702-6AA9-0059-96A1F04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" b="231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F35AA-2313-77DD-D614-B3346E7A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E91A-B445-A482-F8FB-DE94EF51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is on 23 species of </a:t>
            </a:r>
            <a:r>
              <a:rPr lang="en-US" i="1" dirty="0">
                <a:solidFill>
                  <a:srgbClr val="FFFFFF"/>
                </a:solidFill>
              </a:rPr>
              <a:t>Lepiota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i="1" dirty="0">
                <a:solidFill>
                  <a:srgbClr val="FFFFFF"/>
                </a:solidFill>
              </a:rPr>
              <a:t>Agaricus</a:t>
            </a:r>
            <a:r>
              <a:rPr lang="en-US" dirty="0">
                <a:solidFill>
                  <a:srgbClr val="FFFFFF"/>
                </a:solidFill>
              </a:rPr>
              <a:t> genus of family</a:t>
            </a:r>
            <a:r>
              <a:rPr lang="en-US" i="1" dirty="0"/>
              <a:t> Agaricaceae</a:t>
            </a:r>
            <a:r>
              <a:rPr lang="en-US" dirty="0">
                <a:solidFill>
                  <a:srgbClr val="FFFFFF"/>
                </a:solidFill>
              </a:rPr>
              <a:t> mushrooms ( no species category is provided with the data)</a:t>
            </a:r>
          </a:p>
          <a:p>
            <a:r>
              <a:rPr lang="en-US" dirty="0">
                <a:solidFill>
                  <a:srgbClr val="FFFFFF"/>
                </a:solidFill>
              </a:rPr>
              <a:t>Of the 22 features, some are (bruises?, odor, stalk-shape, gill-attachment, spore-print-color, population, and habitat)</a:t>
            </a:r>
          </a:p>
          <a:p>
            <a:r>
              <a:rPr lang="en-US" dirty="0">
                <a:solidFill>
                  <a:srgbClr val="FFFFFF"/>
                </a:solidFill>
              </a:rPr>
              <a:t>All 22 features are coded as single letters representing a category of the feature.</a:t>
            </a:r>
          </a:p>
          <a:p>
            <a:r>
              <a:rPr lang="en-US" dirty="0">
                <a:solidFill>
                  <a:srgbClr val="FFFFFF"/>
                </a:solidFill>
              </a:rPr>
              <a:t>There is no missing / NA information in the 8125 rows of data</a:t>
            </a:r>
          </a:p>
          <a:p>
            <a:r>
              <a:rPr lang="en-US" dirty="0">
                <a:solidFill>
                  <a:srgbClr val="FFFFFF"/>
                </a:solidFill>
              </a:rPr>
              <a:t>Training and testing splits were done on every 4 indexes</a:t>
            </a:r>
          </a:p>
          <a:p>
            <a:r>
              <a:rPr lang="en-US" dirty="0">
                <a:solidFill>
                  <a:srgbClr val="FFFFFF"/>
                </a:solidFill>
              </a:rPr>
              <a:t>The data was acquired from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https://www.kaggle.com/datasets/uciml/mushroom-classification?resource=download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71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732187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E352A3-7752-CEC6-49D0-FF47711B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25" y="1240607"/>
            <a:ext cx="5848350" cy="5252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99F405-A274-E714-AC61-468CFA6D5349}"/>
              </a:ext>
            </a:extLst>
          </p:cNvPr>
          <p:cNvSpPr txBox="1"/>
          <p:nvPr/>
        </p:nvSpPr>
        <p:spPr>
          <a:xfrm>
            <a:off x="657225" y="1447800"/>
            <a:ext cx="465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 the 8125 instances, there are close to an even split of poisonous and edible mushrooms</a:t>
            </a:r>
          </a:p>
        </p:txBody>
      </p:sp>
    </p:spTree>
    <p:extLst>
      <p:ext uri="{BB962C8B-B14F-4D97-AF65-F5344CB8AC3E}">
        <p14:creationId xmlns:p14="http://schemas.microsoft.com/office/powerpoint/2010/main" val="237862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Imbalanced Features (ex.1)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E7B6E9-71D0-831B-5EE0-283ABAB3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4582"/>
            <a:ext cx="5676900" cy="5098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0D907B-3834-9531-0CDA-39A9F7A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94582"/>
            <a:ext cx="5676900" cy="50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5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Example of Imbalanced Features (ex.2)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3A698-D6D4-385A-22C1-265B385B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37141"/>
            <a:ext cx="5462342" cy="4905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A3511-A96F-F85D-2E86-826A2E43F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46" y="1437142"/>
            <a:ext cx="5462341" cy="49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Applying Classification / Data Mining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409772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Applying Hierarchical Clustering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321D5-3DCD-573D-F358-A974EA69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44" y="2044699"/>
            <a:ext cx="4953000" cy="444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2C4666-DA3D-81FF-E496-3F05940C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44698"/>
            <a:ext cx="4953000" cy="444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89A37F-0DB2-8A5C-C473-F90C68ED623F}"/>
              </a:ext>
            </a:extLst>
          </p:cNvPr>
          <p:cNvSpPr txBox="1"/>
          <p:nvPr/>
        </p:nvSpPr>
        <p:spPr>
          <a:xfrm>
            <a:off x="838200" y="1436914"/>
            <a:ext cx="103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all are categorical variables, neither complete or divisive methods worked</a:t>
            </a:r>
          </a:p>
        </p:txBody>
      </p:sp>
    </p:spTree>
    <p:extLst>
      <p:ext uri="{BB962C8B-B14F-4D97-AF65-F5344CB8AC3E}">
        <p14:creationId xmlns:p14="http://schemas.microsoft.com/office/powerpoint/2010/main" val="235741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26C68-B841-1C42-3705-A70F5751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0527"/>
            <a:ext cx="6542897" cy="481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Incredibly effective at classifying poisonous and edible class within the </a:t>
            </a:r>
            <a:r>
              <a:rPr lang="en-US" sz="2000" i="1" dirty="0"/>
              <a:t>Agaricaceae </a:t>
            </a:r>
            <a:r>
              <a:rPr lang="en-US" sz="2000" dirty="0"/>
              <a:t>Family ( Both </a:t>
            </a:r>
            <a:r>
              <a:rPr lang="en-US" sz="2000" i="1" dirty="0"/>
              <a:t>Lepiota </a:t>
            </a:r>
            <a:r>
              <a:rPr lang="en-US" sz="2000" dirty="0"/>
              <a:t>and </a:t>
            </a:r>
            <a:r>
              <a:rPr lang="en-US" sz="2000" i="1" dirty="0"/>
              <a:t>Agaricus</a:t>
            </a:r>
            <a:r>
              <a:rPr lang="en-US" sz="2000" dirty="0"/>
              <a:t> ). </a:t>
            </a:r>
          </a:p>
          <a:p>
            <a:endParaRPr lang="en-US" sz="2000" dirty="0"/>
          </a:p>
          <a:p>
            <a:r>
              <a:rPr lang="en-US" sz="2000" dirty="0"/>
              <a:t>Despite this, misclassification occurs on a handful of poisonous members, seen by impure nodes.</a:t>
            </a:r>
          </a:p>
          <a:p>
            <a:endParaRPr lang="en-US" sz="2000" dirty="0"/>
          </a:p>
          <a:p>
            <a:r>
              <a:rPr lang="en-US" sz="2000" dirty="0"/>
              <a:t>The cost of following  a wrong decision based on this model could still be fatal.</a:t>
            </a:r>
          </a:p>
        </p:txBody>
      </p:sp>
    </p:spTree>
    <p:extLst>
      <p:ext uri="{BB962C8B-B14F-4D97-AF65-F5344CB8AC3E}">
        <p14:creationId xmlns:p14="http://schemas.microsoft.com/office/powerpoint/2010/main" val="236166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F23836-F8B0-9EB3-78F6-BDBF8678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Defining Mushrooms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4FD3A-C188-BB31-F3FE-D5445AAA8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1" r="285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85B8886-34FC-6AEC-F2F4-F8F984CF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Let’s Introduce mushrooms overall;</a:t>
            </a:r>
          </a:p>
          <a:p>
            <a:r>
              <a:rPr lang="en-US" sz="2000" dirty="0"/>
              <a:t>“Mushrooms” are part of a highly varied collection of organisms known as the Fungi Kingdom</a:t>
            </a:r>
          </a:p>
          <a:p>
            <a:r>
              <a:rPr lang="en-US" sz="2000" dirty="0"/>
              <a:t>The “Mushroom” you see is the reproductive fruit of a larger  organism</a:t>
            </a:r>
          </a:p>
          <a:p>
            <a:r>
              <a:rPr lang="en-US" sz="2000" dirty="0"/>
              <a:t>Mushroom’s fruit are usually only present for a few days, which makes them incredibly rare in the fossil record.</a:t>
            </a:r>
          </a:p>
          <a:p>
            <a:r>
              <a:rPr lang="en-US" sz="2000" dirty="0"/>
              <a:t>Most mushrooms have a stalk, and cap, but many other varieties occur globally.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97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Iterating over the Decision Tree method  </a:t>
            </a:r>
            <a:r>
              <a:rPr lang="en-US" sz="2000" dirty="0" err="1"/>
              <a:t>ntree</a:t>
            </a:r>
            <a:r>
              <a:rPr lang="en-US" sz="2000" dirty="0"/>
              <a:t> =11 ,m which corrected error found in one tree. </a:t>
            </a:r>
          </a:p>
          <a:p>
            <a:endParaRPr lang="en-US" sz="2000" dirty="0"/>
          </a:p>
          <a:p>
            <a:r>
              <a:rPr lang="en-US" sz="2000" dirty="0"/>
              <a:t>100% accuracy was achieved in testing and training through viewing the confusion matrix.</a:t>
            </a:r>
          </a:p>
          <a:p>
            <a:endParaRPr lang="en-US" sz="2000" dirty="0"/>
          </a:p>
          <a:p>
            <a:r>
              <a:rPr lang="en-US" sz="2000" dirty="0"/>
              <a:t>This is only for this family of mushrooms, and this model is likely only applicable to some of the other genus within </a:t>
            </a:r>
            <a:r>
              <a:rPr lang="en-US" sz="2000" i="1" dirty="0"/>
              <a:t>Agaricaceae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0954-606C-963B-FD75-98575FEE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58" y="1841823"/>
            <a:ext cx="6664484" cy="22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375EB5-5C26-72D5-E96D-5FA5C0AE8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200" y="2711434"/>
            <a:ext cx="10602600" cy="3914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of 98 rules generated with no target, for understanding general feature association.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</p:spTree>
    <p:extLst>
      <p:ext uri="{BB962C8B-B14F-4D97-AF65-F5344CB8AC3E}">
        <p14:creationId xmlns:p14="http://schemas.microsoft.com/office/powerpoint/2010/main" val="4116869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804C3E-912C-DA0D-1F14-F663434CE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342" y="2689906"/>
            <a:ext cx="3334801" cy="77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7FCB60-5C21-BFBA-06EF-5A65B031D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2" y="3506278"/>
            <a:ext cx="9620381" cy="19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8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 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49F58-C9E9-C451-78AB-18F5FCD0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71" y="2259018"/>
            <a:ext cx="7713001" cy="45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64979-69B6-6941-C75B-106E749E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8" y="3994541"/>
            <a:ext cx="10190861" cy="1933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B68CF-3851-FA58-610D-E48B8FC6C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68" y="2863458"/>
            <a:ext cx="4130532" cy="9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5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7216E-EB85-E400-8309-FC463EE1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20" y="2630474"/>
            <a:ext cx="6978001" cy="41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24006-4CF6-11C6-CDD1-4D77477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Comparison of Techniques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9857-C55E-4541-AA3B-5D6678A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Using both classification and association rule mining revealed significant features with respect to not only class of mushroom, but the family examined.</a:t>
            </a:r>
          </a:p>
          <a:p>
            <a:endParaRPr lang="en-US" sz="2000" dirty="0"/>
          </a:p>
          <a:p>
            <a:r>
              <a:rPr lang="en-US" sz="2000" dirty="0"/>
              <a:t>While decision tree found odor = a, l, or n to be highly significant,  association rule mining found poisonous mushrooms almost always have bruises = f</a:t>
            </a:r>
          </a:p>
          <a:p>
            <a:r>
              <a:rPr lang="en-US" sz="2000" dirty="0"/>
              <a:t>Commonalities were revealed between poisonous and edible mushrooms for the </a:t>
            </a:r>
            <a:r>
              <a:rPr lang="en-US" sz="2000" i="1" dirty="0"/>
              <a:t>Agaricaceae</a:t>
            </a:r>
            <a:r>
              <a:rPr lang="en-US" sz="2000" dirty="0"/>
              <a:t> family, ( </a:t>
            </a:r>
            <a:r>
              <a:rPr lang="en-US" sz="2000" dirty="0" err="1"/>
              <a:t>ring.number</a:t>
            </a:r>
            <a:r>
              <a:rPr lang="en-US" sz="2000" dirty="0"/>
              <a:t>= o, and </a:t>
            </a:r>
            <a:r>
              <a:rPr lang="en-US" sz="2000" dirty="0" err="1"/>
              <a:t>veil.type</a:t>
            </a:r>
            <a:r>
              <a:rPr lang="en-US" sz="2000" dirty="0"/>
              <a:t> = p , </a:t>
            </a:r>
            <a:r>
              <a:rPr lang="en-US" sz="2000" dirty="0" err="1"/>
              <a:t>gill.attachment</a:t>
            </a:r>
            <a:r>
              <a:rPr lang="en-US" sz="2000" dirty="0"/>
              <a:t> = f )</a:t>
            </a:r>
          </a:p>
        </p:txBody>
      </p:sp>
      <p:pic>
        <p:nvPicPr>
          <p:cNvPr id="4" name="Picture 3" descr="A group of mushrooms&#10;&#10;Description automatically generated with low confidence">
            <a:extLst>
              <a:ext uri="{FF2B5EF4-FFF2-40B4-BE49-F238E27FC236}">
                <a16:creationId xmlns:a16="http://schemas.microsoft.com/office/drawing/2014/main" id="{45CEB2AC-777A-917A-FD7B-0C534BD1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5" r="173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764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Contextualizing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Reviewing the high accuracy generated, we suspect that this model is really only applicable to these two genus of mushrooms. </a:t>
            </a:r>
          </a:p>
          <a:p>
            <a:r>
              <a:rPr lang="en-US" dirty="0">
                <a:solidFill>
                  <a:srgbClr val="FFFFFF"/>
                </a:solidFill>
              </a:rPr>
              <a:t>Its likely decreased effectiveness will occur even applying models to other genus within family </a:t>
            </a:r>
            <a:r>
              <a:rPr lang="en-US" sz="2800" i="1" dirty="0"/>
              <a:t>Agaricaceae. </a:t>
            </a:r>
          </a:p>
          <a:p>
            <a:r>
              <a:rPr lang="en-US" sz="2800" dirty="0"/>
              <a:t>Since </a:t>
            </a:r>
            <a:r>
              <a:rPr lang="en-US" dirty="0"/>
              <a:t>genus are separated on some aspect of their features or behavior, any work done to classify here will be unknowledgeable to new relationships</a:t>
            </a:r>
            <a:endParaRPr lang="en-US" sz="2800" dirty="0"/>
          </a:p>
          <a:p>
            <a:r>
              <a:rPr lang="en-US" dirty="0">
                <a:solidFill>
                  <a:srgbClr val="FFFFFF"/>
                </a:solidFill>
              </a:rPr>
              <a:t>Even further decrease in effectiveness if the model was generalized to other families of mushrooms.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299DA-21D3-7C07-A295-2C36538BD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/>
              <a:t>General information available on mushrooms is sparse and not equal across all ecosystems on the planet, with new species being discovered continuously. </a:t>
            </a:r>
          </a:p>
          <a:p>
            <a:r>
              <a:rPr lang="en-US" sz="1600"/>
              <a:t>Scientists must be careful applying classification techniques, as without comprehensive knowledge of all mushrooms in any given area, there is just so much that is not known. </a:t>
            </a:r>
          </a:p>
          <a:p>
            <a:r>
              <a:rPr lang="en-US" sz="1600"/>
              <a:t>Preservation of traditional knowledge across the globe will be key to understanding the fungi kingdom, and humanities expansive history on the planet with them. </a:t>
            </a:r>
          </a:p>
        </p:txBody>
      </p:sp>
    </p:spTree>
    <p:extLst>
      <p:ext uri="{BB962C8B-B14F-4D97-AF65-F5344CB8AC3E}">
        <p14:creationId xmlns:p14="http://schemas.microsoft.com/office/powerpoint/2010/main" val="1214293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US" sz="2000"/>
              <a:t>Questions?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AE0C9-233E-3697-5C7F-CAC41E1E7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3" r="13018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724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of the Oldest Mushroom Fossils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Specimen shown right is found in </a:t>
            </a:r>
            <a:r>
              <a:rPr lang="en-US" sz="1900" dirty="0" err="1">
                <a:solidFill>
                  <a:schemeClr val="bg1"/>
                </a:solidFill>
              </a:rPr>
              <a:t>Chapado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Agaripe</a:t>
            </a:r>
            <a:r>
              <a:rPr lang="en-US" sz="1900" dirty="0">
                <a:solidFill>
                  <a:schemeClr val="bg1"/>
                </a:solidFill>
              </a:rPr>
              <a:t> , in </a:t>
            </a:r>
            <a:r>
              <a:rPr lang="en-US" sz="1900" dirty="0" err="1">
                <a:solidFill>
                  <a:schemeClr val="bg1"/>
                </a:solidFill>
              </a:rPr>
              <a:t>Cerea</a:t>
            </a:r>
            <a:r>
              <a:rPr lang="en-US" sz="1900" dirty="0">
                <a:solidFill>
                  <a:schemeClr val="bg1"/>
                </a:solidFill>
              </a:rPr>
              <a:t> Brazil. </a:t>
            </a:r>
          </a:p>
          <a:p>
            <a:r>
              <a:rPr lang="en-US" sz="1900" dirty="0">
                <a:solidFill>
                  <a:schemeClr val="bg1"/>
                </a:solidFill>
              </a:rPr>
              <a:t>Rare preservation in a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Lagerstätten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fossil rich deposit, dating 115 </a:t>
            </a:r>
            <a:r>
              <a:rPr lang="en-US" sz="1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b.y.a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 billion years ago)</a:t>
            </a:r>
          </a:p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Mushrooms do not fruit for more than a few days, so fossil records are sparse.</a:t>
            </a:r>
          </a:p>
          <a:p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Many of the same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features as modern mushrooms are present (Lamella, veil, stipe, and ring.)</a:t>
            </a:r>
            <a:endParaRPr lang="en-US" sz="19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538E7-F5C3-01AC-9BD3-4B723AF4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7"/>
          <a:stretch/>
        </p:blipFill>
        <p:spPr>
          <a:xfrm>
            <a:off x="7134222" y="0"/>
            <a:ext cx="5057778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0857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2F0B-434C-AA78-0DA2-2FDD24CD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96BBC-B30A-01B8-753F-F9F589452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Images used 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Agaricus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Bisporus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(Slide 1)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https://candide.com/img/39f5dd34-6b60-4444-b419-d939d3b00c6a/cropped/600x480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(Inserted ) Slide 2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https://i0.wp.com/curejoy.com/wp-content/uploads/2017/02/Poisonous-Mushrooms-You-Should-Stay-Away-From.jpg?fit=1200%2C627&amp;ssl=1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Lepiota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racchodes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(Slide 2)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http://urbanmushrooms.com/images/18.jpg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3 Reddening Lepiota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https://static3.bigstockphoto.com/0/0/2/large1500/200331292.jpg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4 Stinking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Dapperling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https://www.wildfooduk.com/wp-content/uploads/2019/10/Cristata-9-1-720x540.jpg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Lepiota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Scarabulla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(Slide 5)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http://iucn.ekoo.se/assets/uploads/d3c7b-Lepiota-scaberula_SFWatershed_6-Dec-2014_NS.jpg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Agaricus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Agruptabulbus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(Slide 6)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https://www.fungikingdom.net/_Media/agaricus--abruptibulbus1066_med_hr.jpeg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Lepiota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Clypeolaria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(Slide 8)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https://upload.wikimedia.org/wikipedia/commons/5/5b/Lepiota_clypeolaria.JPG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Notes and Resources on Mushrooms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Speciation in fungi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https://academic.oup.com/bioscience/article/49/6/440/229441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5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29" y="249761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Ancient Humans &amp;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Mushrooms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D8D6C-1706-8A94-D58E-63E6C33A1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4" r="14584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1822961"/>
            <a:ext cx="4391024" cy="4005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Ethnomycology is the study of humankind’s usage and conception of mushrooms in culture throughout history.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(Left) Siberia 1. C.E. , Ancient whaling people depict Mushrooms on their heads from the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Pegtymel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Petrogylphs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Thought that psychoactive mushrooms were a ritualistic part of their culture</a:t>
            </a:r>
          </a:p>
        </p:txBody>
      </p:sp>
    </p:spTree>
    <p:extLst>
      <p:ext uri="{BB962C8B-B14F-4D97-AF65-F5344CB8AC3E}">
        <p14:creationId xmlns:p14="http://schemas.microsoft.com/office/powerpoint/2010/main" val="273238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Ancient Humans 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Mushrooms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 at </a:t>
            </a:r>
            <a:r>
              <a:rPr lang="en-US" dirty="0" err="1">
                <a:solidFill>
                  <a:schemeClr val="bg1"/>
                </a:solidFill>
              </a:rPr>
              <a:t>Tassili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N’Ajjier</a:t>
            </a:r>
            <a:r>
              <a:rPr lang="en-US" dirty="0">
                <a:solidFill>
                  <a:schemeClr val="bg1"/>
                </a:solidFill>
              </a:rPr>
              <a:t>, in Algeria, dating 9,000 – 7,000 years old. </a:t>
            </a:r>
          </a:p>
          <a:p>
            <a:r>
              <a:rPr lang="en-US" dirty="0">
                <a:solidFill>
                  <a:schemeClr val="bg1"/>
                </a:solidFill>
              </a:rPr>
              <a:t>Oldest Cave paintings depicting humans utilizing mushrooms  in ritualistic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6031D-93DB-E3B2-748B-09EA2AD3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90" y="1319213"/>
            <a:ext cx="686271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Early Civilizations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33547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Romans termed mushrooms as “Food of the Gods”</a:t>
            </a:r>
          </a:p>
          <a:p>
            <a:r>
              <a:rPr lang="en-US" dirty="0">
                <a:solidFill>
                  <a:schemeClr val="bg1"/>
                </a:solidFill>
              </a:rPr>
              <a:t>Egyptians believed they grew by magic due to fast growth rate</a:t>
            </a:r>
          </a:p>
          <a:p>
            <a:r>
              <a:rPr lang="en-US" dirty="0">
                <a:solidFill>
                  <a:schemeClr val="bg1"/>
                </a:solidFill>
              </a:rPr>
              <a:t>Galen documented Ancient Chinese cultivating what are thought to be Shitake Mushrooms in his notebook</a:t>
            </a:r>
          </a:p>
          <a:p>
            <a:r>
              <a:rPr lang="en-US" dirty="0">
                <a:solidFill>
                  <a:schemeClr val="bg1"/>
                </a:solidFill>
              </a:rPr>
              <a:t>Many Native American groups that practiced foraging would use mushrooms for medicinal and spiritual reasons.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2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Continued foraging through modern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3212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Ethnomycologist study the foraging patterns of many ethnic groups across the globe today.</a:t>
            </a:r>
          </a:p>
          <a:p>
            <a:r>
              <a:rPr lang="en-US" dirty="0">
                <a:solidFill>
                  <a:schemeClr val="bg1"/>
                </a:solidFill>
              </a:rPr>
              <a:t>Little to no documentation on the foraging patterns and various species of mushrooms across groups</a:t>
            </a:r>
          </a:p>
          <a:p>
            <a:r>
              <a:rPr lang="en-US" dirty="0">
                <a:solidFill>
                  <a:schemeClr val="bg1"/>
                </a:solidFill>
              </a:rPr>
              <a:t>Knowledge runs the risk of being lost due to the fading of traditional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199C6-5342-2BA1-FF77-2922DBDE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1553369"/>
            <a:ext cx="65246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Certainty of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2243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Proper identification is dependent on comprehensive species AND ecosystem knowledge </a:t>
            </a:r>
          </a:p>
          <a:p>
            <a:r>
              <a:rPr lang="en-US" dirty="0">
                <a:solidFill>
                  <a:schemeClr val="bg1"/>
                </a:solidFill>
              </a:rPr>
              <a:t>Each area where mushrooms grow is a unique ecosystem that many house several species</a:t>
            </a:r>
          </a:p>
          <a:p>
            <a:r>
              <a:rPr lang="en-US" dirty="0">
                <a:solidFill>
                  <a:schemeClr val="bg1"/>
                </a:solidFill>
              </a:rPr>
              <a:t>Many times, traditional foraging methods found in specific ethnic groups must be relied on in the scientific community.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56A72-B0CE-1ADB-555F-816F82CF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One example of species from genus  </a:t>
            </a:r>
            <a:r>
              <a:rPr lang="en-US" i="1" dirty="0">
                <a:solidFill>
                  <a:schemeClr val="bg1"/>
                </a:solidFill>
              </a:rPr>
              <a:t>agaricus, </a:t>
            </a:r>
            <a:r>
              <a:rPr lang="en-US" dirty="0">
                <a:solidFill>
                  <a:schemeClr val="bg1"/>
                </a:solidFill>
              </a:rPr>
              <a:t> species </a:t>
            </a:r>
            <a:r>
              <a:rPr lang="en-US" i="1" dirty="0">
                <a:solidFill>
                  <a:schemeClr val="bg1"/>
                </a:solidFill>
              </a:rPr>
              <a:t>abruptibulbus, </a:t>
            </a:r>
            <a:r>
              <a:rPr lang="en-US" dirty="0">
                <a:solidFill>
                  <a:schemeClr val="bg1"/>
                </a:solidFill>
              </a:rPr>
              <a:t>shown right.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agaricus</a:t>
            </a:r>
            <a:r>
              <a:rPr lang="en-US" dirty="0">
                <a:solidFill>
                  <a:schemeClr val="bg1"/>
                </a:solidFill>
              </a:rPr>
              <a:t> species have a partial veil, which leaves behind a ring</a:t>
            </a:r>
          </a:p>
          <a:p>
            <a:r>
              <a:rPr lang="en-US" dirty="0">
                <a:solidFill>
                  <a:schemeClr val="bg1"/>
                </a:solidFill>
              </a:rPr>
              <a:t>Enjoy moist dark areas, wood piles, manure, and decomposing logs</a:t>
            </a:r>
          </a:p>
          <a:p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6252B-BDC4-9586-4AE2-B508FC56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41" y="1796058"/>
            <a:ext cx="6262422" cy="4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648C7E1041043A987519019086E3C" ma:contentTypeVersion="4" ma:contentTypeDescription="Create a new document." ma:contentTypeScope="" ma:versionID="809b538ad0c7407ba366f58a055e64a7">
  <xsd:schema xmlns:xsd="http://www.w3.org/2001/XMLSchema" xmlns:xs="http://www.w3.org/2001/XMLSchema" xmlns:p="http://schemas.microsoft.com/office/2006/metadata/properties" xmlns:ns2="50dd2eea-ee60-412f-931a-1e24e288efa1" xmlns:ns3="bfdb7835-9ed5-4eb9-a668-353364437113" targetNamespace="http://schemas.microsoft.com/office/2006/metadata/properties" ma:root="true" ma:fieldsID="950a352c2896e4bffe81c52e9e0842fc" ns2:_="" ns3:_="">
    <xsd:import namespace="50dd2eea-ee60-412f-931a-1e24e288efa1"/>
    <xsd:import namespace="bfdb7835-9ed5-4eb9-a668-3533644371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d2eea-ee60-412f-931a-1e24e288ef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b7835-9ed5-4eb9-a668-35336443711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db7835-9ed5-4eb9-a668-353364437113">
      <UserInfo>
        <DisplayName>Jonathan F Xiong</DisplayName>
        <AccountId>13</AccountId>
        <AccountType/>
      </UserInfo>
      <UserInfo>
        <DisplayName>Joseph R Maugeri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EC98218-272D-43F7-ADC6-4CCCBD588966}">
  <ds:schemaRefs>
    <ds:schemaRef ds:uri="50dd2eea-ee60-412f-931a-1e24e288efa1"/>
    <ds:schemaRef ds:uri="bfdb7835-9ed5-4eb9-a668-3533644371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63FC9F-CFD2-4AE8-BBF6-2903AC60AF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053ACB-C99C-440E-89B2-3141D28255E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bfdb7835-9ed5-4eb9-a668-353364437113"/>
    <ds:schemaRef ds:uri="http://schemas.microsoft.com/office/infopath/2007/PartnerControls"/>
    <ds:schemaRef ds:uri="http://schemas.openxmlformats.org/package/2006/metadata/core-properties"/>
    <ds:schemaRef ds:uri="50dd2eea-ee60-412f-931a-1e24e288ef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1492</Words>
  <Application>Microsoft Office PowerPoint</Application>
  <PresentationFormat>Widescreen</PresentationFormat>
  <Paragraphs>145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STZhongsong</vt:lpstr>
      <vt:lpstr>Arial</vt:lpstr>
      <vt:lpstr>Calibri</vt:lpstr>
      <vt:lpstr>Calibri Light</vt:lpstr>
      <vt:lpstr>Congenial Black</vt:lpstr>
      <vt:lpstr>Georgia Pro Black</vt:lpstr>
      <vt:lpstr>Times New Roman</vt:lpstr>
      <vt:lpstr>Office Theme</vt:lpstr>
      <vt:lpstr> Group 4 IST 707 Mushroom Edibility Classification</vt:lpstr>
      <vt:lpstr>Defining Mushrooms </vt:lpstr>
      <vt:lpstr>One of the Oldest Mushroom Fossils</vt:lpstr>
      <vt:lpstr>Ancient Humans &amp; Mushrooms</vt:lpstr>
      <vt:lpstr>Ancient Humans &amp; Mushrooms</vt:lpstr>
      <vt:lpstr>Early Civilizations</vt:lpstr>
      <vt:lpstr>Continued foraging through modern times</vt:lpstr>
      <vt:lpstr>Certainty of Identification</vt:lpstr>
      <vt:lpstr>Agaricaceae Family of Mushrooms (ex. 1)</vt:lpstr>
      <vt:lpstr>Agaricaceae Family of Mushrooms (ex. 2)</vt:lpstr>
      <vt:lpstr>Exploring Agaricaceae</vt:lpstr>
      <vt:lpstr>Data Context</vt:lpstr>
      <vt:lpstr>Exploratory Analysis</vt:lpstr>
      <vt:lpstr>Distribution of Class</vt:lpstr>
      <vt:lpstr>Example of Imbalanced Features (ex.1)</vt:lpstr>
      <vt:lpstr>Example of Imbalanced Features (ex.2)</vt:lpstr>
      <vt:lpstr>Applying Classification / Data Mining Techniques</vt:lpstr>
      <vt:lpstr>Applying Hierarchical Clustering</vt:lpstr>
      <vt:lpstr>Applying Classification Techniques :  Decision Tree</vt:lpstr>
      <vt:lpstr>Applying Classification Techniques :  Random Forest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Comparison of Techniques </vt:lpstr>
      <vt:lpstr>Contextualizing Results</vt:lpstr>
      <vt:lpstr>Conclusion</vt:lpstr>
      <vt:lpstr>Thank you</vt:lpstr>
      <vt:lpstr>Images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IST 707 Mushroom Classification</dc:title>
  <dc:creator>Joseph R Maugeri</dc:creator>
  <cp:lastModifiedBy>Joseph R Maugeri</cp:lastModifiedBy>
  <cp:revision>18</cp:revision>
  <dcterms:created xsi:type="dcterms:W3CDTF">2022-08-14T17:35:08Z</dcterms:created>
  <dcterms:modified xsi:type="dcterms:W3CDTF">2022-09-19T22:55:47Z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0x0101000C6648C7E1041043A987519019086E3C</vt:lpwstr>
  </property>
</Properties>
</file>